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330" r:id="rId2"/>
    <p:sldId id="361" r:id="rId3"/>
    <p:sldId id="403" r:id="rId4"/>
    <p:sldId id="402" r:id="rId5"/>
    <p:sldId id="404" r:id="rId6"/>
    <p:sldId id="405" r:id="rId7"/>
    <p:sldId id="406" r:id="rId8"/>
    <p:sldId id="407" r:id="rId9"/>
    <p:sldId id="415" r:id="rId10"/>
    <p:sldId id="409" r:id="rId11"/>
    <p:sldId id="410" r:id="rId12"/>
    <p:sldId id="408" r:id="rId13"/>
    <p:sldId id="411" r:id="rId14"/>
    <p:sldId id="412" r:id="rId15"/>
    <p:sldId id="394" r:id="rId16"/>
    <p:sldId id="413" r:id="rId17"/>
    <p:sldId id="414" r:id="rId18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5A8"/>
    <a:srgbClr val="3B5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defTabSz="924967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173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defTabSz="924967">
              <a:defRPr sz="1200"/>
            </a:lvl1pPr>
          </a:lstStyle>
          <a:p>
            <a:pPr>
              <a:defRPr/>
            </a:pPr>
            <a:fld id="{4AE93214-F76A-4D15-A783-442BB6A957A0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378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defTabSz="924967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173" y="8772378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defTabSz="924967">
              <a:defRPr sz="1200"/>
            </a:lvl1pPr>
          </a:lstStyle>
          <a:p>
            <a:pPr>
              <a:defRPr/>
            </a:pPr>
            <a:fld id="{A437B512-3325-4C44-A018-155BF8195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55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D8EAE530-9207-4007-827D-C40AD643FE3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7" y="4387767"/>
            <a:ext cx="5558801" cy="4155919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2AF75EF8-81CB-42CD-BC3F-1E022EF74C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99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75EF8-81CB-42CD-BC3F-1E022EF74C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32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75EF8-81CB-42CD-BC3F-1E022EF74C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01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5D4BF-F981-4EDB-9FF2-16996EB72CE0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94F7-8939-429D-B900-7F6982241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7727-3844-436D-BFFE-121E13092E6E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F672B-8499-4665-8532-4A2334BF4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87850-7451-4CAC-B5D1-25B94ED6AB2A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427AB-7724-4EDB-AF1C-6BCB4E2B5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572A0-0009-4D3F-90C6-60D3127CCD60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9991B-DAAB-4CA6-9F03-2281FE1AF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23C8-0C38-4BA4-A21B-DB3FF0495152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FA3B0-61E3-44F9-9A32-E13CDFC33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0E9A4-E69F-4816-923A-703D3FF9032D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4A0FB-F56C-4B69-BE2B-F0853096B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CC495-A18A-4D3F-88EB-C3E94162C27B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3B255-8305-4DE8-BEBC-CC6D88823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F6372-9BB3-45F6-9000-B6FD3250FFAB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D210A-06B8-4AB7-A002-6ADFE39DA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9AABB-5B3B-4400-B830-AE0EE27577F6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A3111-68A4-474C-9B33-7736DD05D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60723-91FE-4019-8C04-436E1C9C9D5B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FBC9A-DBB7-4EB1-A709-AAF46C8EB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E9A3170-0662-4C56-931E-55E2ADEFD3FA}" type="datetime1">
              <a:rPr lang="en-US" smtClean="0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3745AF6-F5C2-47E1-8005-0C3F1FE30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-corp.org/take-action/take-action-form/" TargetMode="External"/><Relationship Id="rId2" Type="http://schemas.openxmlformats.org/officeDocument/2006/relationships/hyperlink" Target="http://s-corp.org/2017/12/04/s-corp-comments-to-tax-reform-conferees/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2130425"/>
            <a:ext cx="7772400" cy="1470025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S-Corp Monthly Member Call </a:t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sz="2700" b="1" dirty="0">
                <a:solidFill>
                  <a:schemeClr val="tx1"/>
                </a:solidFill>
              </a:rPr>
              <a:t>December 12, 2017</a:t>
            </a:r>
            <a:br>
              <a:rPr lang="en-US" sz="3200" dirty="0"/>
            </a:b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47108" name="Picture 2" descr="http://www.s-corp.org/wp-content/uploads/2012/01/S-CORP-new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033144"/>
            <a:ext cx="3086100" cy="93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51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 -- SALT</a:t>
            </a:r>
          </a:p>
          <a:p>
            <a:pPr lvl="0"/>
            <a:r>
              <a:rPr lang="en-US" sz="2000" dirty="0"/>
              <a:t>Despite assurances that “State and local taxes incurred in a trade or business remain deductible </a:t>
            </a:r>
            <a:r>
              <a:rPr lang="en-US" sz="2000" u="sng" dirty="0"/>
              <a:t>for all types of entities,</a:t>
            </a:r>
            <a:r>
              <a:rPr lang="en-US" sz="2000" dirty="0"/>
              <a:t>” the Senate bill ends deduction for most state and local income taxes on pass-through business income</a:t>
            </a:r>
          </a:p>
          <a:p>
            <a:pPr lvl="1"/>
            <a:r>
              <a:rPr lang="en-US" sz="1600" dirty="0"/>
              <a:t>Section 11042(a) adds Section 164(b)(6) which is a temporary suspension of the deduction of state taxes through 2026.  </a:t>
            </a:r>
          </a:p>
          <a:p>
            <a:pPr lvl="1"/>
            <a:r>
              <a:rPr lang="en-US" sz="1600" dirty="0"/>
              <a:t>This language is similar to the House bill and it applies “in the case of an individual...”      </a:t>
            </a:r>
          </a:p>
          <a:p>
            <a:pPr lvl="1"/>
            <a:r>
              <a:rPr lang="en-US" sz="1600" dirty="0"/>
              <a:t>Paragraph (B) would disallow those deductions for “any State or local taxes.”  </a:t>
            </a:r>
          </a:p>
          <a:p>
            <a:pPr lvl="1"/>
            <a:r>
              <a:rPr lang="en-US" sz="1600" dirty="0"/>
              <a:t>There is no reference to a trade or business exception </a:t>
            </a:r>
          </a:p>
          <a:p>
            <a:pPr lvl="0"/>
            <a:r>
              <a:rPr lang="en-US" sz="2000" dirty="0"/>
              <a:t>Because most state and local taxes paid on S Corporation income are paid at the shareholder level, they would not be deductible under this language</a:t>
            </a:r>
          </a:p>
          <a:p>
            <a:pPr lvl="0"/>
            <a:r>
              <a:rPr lang="en-US" sz="2000" dirty="0"/>
              <a:t>C corporations would continue to deduct their state and local taxes </a:t>
            </a: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23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 -- SALT</a:t>
            </a:r>
          </a:p>
          <a:p>
            <a:pPr lvl="0"/>
            <a:r>
              <a:rPr lang="en-US" sz="2000" dirty="0"/>
              <a:t>Part of the confusion is some states impose income taxes at the entity level</a:t>
            </a:r>
          </a:p>
          <a:p>
            <a:pPr lvl="1"/>
            <a:r>
              <a:rPr lang="en-US" sz="1600" dirty="0"/>
              <a:t>But the vast majority of state income taxes are imposed at the individual level</a:t>
            </a:r>
          </a:p>
          <a:p>
            <a:pPr lvl="0"/>
            <a:r>
              <a:rPr lang="en-US" sz="2000" dirty="0"/>
              <a:t>For example, one of our members operates in 36 states</a:t>
            </a:r>
          </a:p>
          <a:p>
            <a:pPr lvl="1"/>
            <a:r>
              <a:rPr lang="en-US" sz="1600" dirty="0"/>
              <a:t>Of those states, 28 have income taxes levied at the individual level </a:t>
            </a:r>
          </a:p>
          <a:p>
            <a:pPr lvl="1"/>
            <a:r>
              <a:rPr lang="en-US" sz="1600" dirty="0"/>
              <a:t>These taxes average 5.7 percent and would not be deductible under the Senate bill  </a:t>
            </a:r>
          </a:p>
          <a:p>
            <a:pPr lvl="1"/>
            <a:r>
              <a:rPr lang="en-US" sz="1600" dirty="0"/>
              <a:t>A 38.5 percent top rate means they add 2.2 percent to the company's effective tax rate.</a:t>
            </a:r>
          </a:p>
          <a:p>
            <a:pPr lvl="1"/>
            <a:r>
              <a:rPr lang="en-US" sz="1600" dirty="0"/>
              <a:t>The entity level taxes imposed by the eight other states are deductible under the Senate plan, but they average just 1.8 percent  </a:t>
            </a:r>
          </a:p>
          <a:p>
            <a:pPr lvl="0"/>
            <a:r>
              <a:rPr lang="en-US" sz="2000" dirty="0"/>
              <a:t>Bottom Line:  The Senate bill allows S-Corps to deduct some state and local income taxes, but the vast majority of these taxes would NOT be deductible</a:t>
            </a:r>
          </a:p>
          <a:p>
            <a:r>
              <a:rPr lang="en-US" sz="2000" b="1" dirty="0"/>
              <a:t>Priority Two:  Make SALT fully deductible for pass through businesses!</a:t>
            </a:r>
            <a:endParaRPr lang="en-US" sz="2000" dirty="0"/>
          </a:p>
          <a:p>
            <a:pPr lvl="0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82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 -- International</a:t>
            </a:r>
          </a:p>
          <a:p>
            <a:pPr lvl="0"/>
            <a:r>
              <a:rPr lang="en-US" sz="2000" dirty="0"/>
              <a:t>The Senate bill offers C Corporations a system where they pay little or no US tax on foreign earnings</a:t>
            </a:r>
          </a:p>
          <a:p>
            <a:pPr lvl="0"/>
            <a:r>
              <a:rPr lang="en-US" sz="2000" dirty="0"/>
              <a:t>S Corporations, however, would be forced to pay a US tax immediately at the maximum individual rate on all of their foreign income</a:t>
            </a:r>
          </a:p>
          <a:p>
            <a:pPr lvl="0"/>
            <a:r>
              <a:rPr lang="en-US" sz="2000" dirty="0"/>
              <a:t>This result is due to the fact that:</a:t>
            </a:r>
          </a:p>
          <a:p>
            <a:pPr lvl="1"/>
            <a:r>
              <a:rPr lang="en-US" sz="1800" dirty="0"/>
              <a:t>The Senate bill’s pass-through deduction does not apply to foreign-source income</a:t>
            </a:r>
          </a:p>
          <a:p>
            <a:pPr lvl="1"/>
            <a:r>
              <a:rPr lang="en-US" sz="1800" dirty="0"/>
              <a:t>The territorial provisions exclude flow-through entities</a:t>
            </a:r>
          </a:p>
          <a:p>
            <a:pPr lvl="1"/>
            <a:r>
              <a:rPr lang="en-US" sz="1800" dirty="0"/>
              <a:t>The GILTI tax imposes a 38.5 percent worldwide minimum tax on CFCs owned by S corporations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Left unchanged, this approach puts S corporations and other pass-through businesses at a competitive disadvantage when doing business overseas</a:t>
            </a: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55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 -- International</a:t>
            </a:r>
          </a:p>
          <a:p>
            <a:pPr lvl="0"/>
            <a:r>
              <a:rPr lang="en-US" sz="2000" dirty="0"/>
              <a:t>What are the implications?  Here’s an example of three businesses operating in the UK under current law:</a:t>
            </a:r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As you can see, there’s a rough parity to the resulting tax burdens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805" y="2617219"/>
            <a:ext cx="4891990" cy="288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178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 -- International</a:t>
            </a:r>
          </a:p>
          <a:p>
            <a:pPr lvl="0"/>
            <a:r>
              <a:rPr lang="en-US" sz="2000" dirty="0"/>
              <a:t>Treatment under Senate bill destroys that parity – C corporations get territorial treatment while </a:t>
            </a:r>
            <a:r>
              <a:rPr lang="en-US" sz="2000" dirty="0">
                <a:solidFill>
                  <a:srgbClr val="000000"/>
                </a:solidFill>
              </a:rPr>
              <a:t>S corporations are required to pay the full US tax</a:t>
            </a: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b="1" dirty="0"/>
              <a:t>Priority Three:  Have the deduction apply to foreign income and allow pass-through territorial treatment</a:t>
            </a:r>
            <a:endParaRPr lang="en-US" sz="2000" dirty="0"/>
          </a:p>
          <a:p>
            <a:pPr lvl="0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710" y="2677141"/>
            <a:ext cx="4770180" cy="280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18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S-Corp Priorities</a:t>
            </a:r>
            <a:endParaRPr lang="en-US" dirty="0"/>
          </a:p>
          <a:p>
            <a:r>
              <a:rPr lang="en-US" sz="2000" dirty="0"/>
              <a:t>So those are our three asks of the conferees: </a:t>
            </a:r>
          </a:p>
          <a:p>
            <a:pPr marL="503237" lvl="1" indent="-2286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Allow trusts to get the pass-through deduction – it is unfair to force family businesses to use trusts to survive the estate tax, and then to punish them for it with higher tax rates </a:t>
            </a:r>
          </a:p>
          <a:p>
            <a:pPr marL="503237" lvl="1" indent="-2286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Allow pass-</a:t>
            </a:r>
            <a:r>
              <a:rPr lang="en-US" sz="1600" dirty="0" err="1">
                <a:solidFill>
                  <a:srgbClr val="000000"/>
                </a:solidFill>
              </a:rPr>
              <a:t>throughs</a:t>
            </a:r>
            <a:r>
              <a:rPr lang="en-US" sz="1600" dirty="0">
                <a:solidFill>
                  <a:srgbClr val="000000"/>
                </a:solidFill>
              </a:rPr>
              <a:t> to deduct State and Local income taxes – they are legitimate business expenses and the disallowance results in higher effective marginal rates</a:t>
            </a:r>
          </a:p>
          <a:p>
            <a:pPr marL="503237" lvl="1" indent="-2286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Allow pass-</a:t>
            </a:r>
            <a:r>
              <a:rPr lang="en-US" sz="1600" dirty="0" err="1">
                <a:solidFill>
                  <a:srgbClr val="000000"/>
                </a:solidFill>
              </a:rPr>
              <a:t>throughs</a:t>
            </a:r>
            <a:r>
              <a:rPr lang="en-US" sz="1600" dirty="0">
                <a:solidFill>
                  <a:srgbClr val="000000"/>
                </a:solidFill>
              </a:rPr>
              <a:t> territorial treatment.  The Senate bill punishes S corporations with overseas operations by taxing their income at the top rates, while their C corporation competition gets territorial treatment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These changes would go a long way towards leveling the treatment of pass through businesses and C corporations, and bring it into alignment with the Framework endorsed by the Senate and House</a:t>
            </a:r>
          </a:p>
          <a:p>
            <a:r>
              <a:rPr lang="en-US" sz="2000" dirty="0">
                <a:solidFill>
                  <a:srgbClr val="000000"/>
                </a:solidFill>
              </a:rPr>
              <a:t>What can you do to help?  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725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Action Items</a:t>
            </a:r>
            <a:endParaRPr lang="en-US" dirty="0"/>
          </a:p>
          <a:p>
            <a:r>
              <a:rPr lang="en-US" sz="2000" dirty="0"/>
              <a:t>So those are the challenges – the Senate bill would hurt S corporations and other pass-through businesses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What can you do to help?  </a:t>
            </a:r>
          </a:p>
          <a:p>
            <a:pPr marL="617537" lvl="1" indent="-3429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Contact your Senators and Representatives!  The conference is in its last days.  We expect these decisions to be finalized in the next 48-hours.  View our full comments to conferees at:  </a:t>
            </a:r>
            <a:r>
              <a:rPr lang="en-US" sz="1600" dirty="0">
                <a:solidFill>
                  <a:srgbClr val="000000"/>
                </a:solidFill>
                <a:hlinkClick r:id="rId2"/>
              </a:rPr>
              <a:t>http://s-corp.org/2017/12/04/s-corp-comments-to-tax-reform-conferees/</a:t>
            </a:r>
            <a:endParaRPr lang="en-US" sz="1600" dirty="0">
              <a:solidFill>
                <a:srgbClr val="000000"/>
              </a:solidFill>
            </a:endParaRPr>
          </a:p>
          <a:p>
            <a:pPr marL="617537" lvl="1" indent="-3429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For the trust issue, go to our “Take Action” page and sent a note to your Senators and Representatives – its easy:  </a:t>
            </a:r>
            <a:r>
              <a:rPr lang="en-US" sz="1600" dirty="0">
                <a:solidFill>
                  <a:srgbClr val="000000"/>
                </a:solidFill>
                <a:hlinkClick r:id="rId3"/>
              </a:rPr>
              <a:t>http://s-corp.org/take-action/take-action-form/</a:t>
            </a:r>
            <a:endParaRPr lang="en-US" sz="1600" dirty="0">
              <a:solidFill>
                <a:srgbClr val="000000"/>
              </a:solidFill>
            </a:endParaRPr>
          </a:p>
          <a:p>
            <a:pPr marL="617537" lvl="1" indent="-3429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Contact us with your story!  Every family business has a great story, and we are here to help you tell it.  Your story and our advocacy is a winning combination.  </a:t>
            </a:r>
          </a:p>
          <a:p>
            <a:pPr marL="617537" lvl="1" indent="-3429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Stay informed – make sure to read our Washington Wires and join our next Member Call 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S-Corp is only as effective as its membership, so we need you involved and informed!  </a:t>
            </a:r>
          </a:p>
          <a:p>
            <a:pPr eaLnBrk="1" hangingPunct="1">
              <a:buClr>
                <a:srgbClr val="C00000"/>
              </a:buClr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927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2130425"/>
            <a:ext cx="7772400" cy="1470025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S-Corp Monthly Member Call </a:t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sz="2700" b="1" dirty="0">
                <a:solidFill>
                  <a:schemeClr val="tx1"/>
                </a:solidFill>
              </a:rPr>
              <a:t>December 12, 2017</a:t>
            </a:r>
            <a:br>
              <a:rPr lang="en-US" sz="3200" dirty="0"/>
            </a:b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47108" name="Picture 2" descr="http://www.s-corp.org/wp-content/uploads/2012/01/S-CORP-new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033144"/>
            <a:ext cx="3086100" cy="93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0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/>
              <a:t>Tax Reform Conference</a:t>
            </a:r>
          </a:p>
          <a:p>
            <a:pPr eaLnBrk="1" hangingPunct="1">
              <a:buClr>
                <a:srgbClr val="C00000"/>
              </a:buClr>
            </a:pPr>
            <a:r>
              <a:rPr lang="en-US" sz="2200" dirty="0">
                <a:solidFill>
                  <a:srgbClr val="000000"/>
                </a:solidFill>
              </a:rPr>
              <a:t>Conferees want to post the bill – legislative text plus JCT scoring – on Friday so it can be voted on next week</a:t>
            </a:r>
          </a:p>
          <a:p>
            <a:pPr eaLnBrk="1" hangingPunct="1">
              <a:buClr>
                <a:srgbClr val="C00000"/>
              </a:buClr>
            </a:pPr>
            <a:r>
              <a:rPr lang="en-US" sz="2200" dirty="0">
                <a:solidFill>
                  <a:srgbClr val="000000"/>
                </a:solidFill>
              </a:rPr>
              <a:t>To get this done, they need to lock down details in the next 48 hours</a:t>
            </a:r>
          </a:p>
          <a:p>
            <a:pPr lvl="1" eaLnBrk="1" hangingPunct="1">
              <a:buClr>
                <a:srgbClr val="C00000"/>
              </a:buClr>
            </a:pPr>
            <a:r>
              <a:rPr lang="en-US" sz="1800" dirty="0">
                <a:solidFill>
                  <a:srgbClr val="000000"/>
                </a:solidFill>
              </a:rPr>
              <a:t>It takes time to get the text drafted and revenue estimates complete</a:t>
            </a:r>
          </a:p>
          <a:p>
            <a:pPr lvl="1" eaLnBrk="1" hangingPunct="1">
              <a:buClr>
                <a:srgbClr val="C00000"/>
              </a:buClr>
            </a:pPr>
            <a:r>
              <a:rPr lang="en-US" sz="1800" dirty="0">
                <a:solidFill>
                  <a:srgbClr val="000000"/>
                </a:solidFill>
              </a:rPr>
              <a:t>Bill will need to get past the Senate Parliamentarian 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200" dirty="0">
                <a:solidFill>
                  <a:prstClr val="black"/>
                </a:solidFill>
              </a:rPr>
              <a:t>House Rules require conferees to have at least one public meeting – scheduled for this Wednesday </a:t>
            </a:r>
          </a:p>
          <a:p>
            <a:r>
              <a:rPr lang="en-US" sz="2200" dirty="0">
                <a:solidFill>
                  <a:prstClr val="black"/>
                </a:solidFill>
              </a:rPr>
              <a:t>A conference is complete when a majority of each body’s conferees sign a “conference report” outlining the agreed-to changes</a:t>
            </a:r>
            <a:endParaRPr lang="en-US" sz="1900" dirty="0">
              <a:solidFill>
                <a:prstClr val="black"/>
              </a:solidFill>
            </a:endParaRPr>
          </a:p>
          <a:p>
            <a:r>
              <a:rPr lang="en-US" sz="2200" dirty="0">
                <a:solidFill>
                  <a:prstClr val="black"/>
                </a:solidFill>
              </a:rPr>
              <a:t>By all accounts, the conferees are using the Senate bill as the base for negotiations moving forward, which should concern S corporations!</a:t>
            </a:r>
            <a:endParaRPr lang="en-US" u="sng" dirty="0"/>
          </a:p>
          <a:p>
            <a:pPr eaLnBrk="1" hangingPunct="1">
              <a:buClr>
                <a:srgbClr val="C00000"/>
              </a:buClr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346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Concerns with the Senate Bill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As introduced, both House &amp; Senate bills treated pass-through businesses as an after-thought-- the Senate bill was particularly rough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The deduction was too small:</a:t>
            </a:r>
          </a:p>
          <a:p>
            <a:pPr lvl="1" eaLnBrk="1" hangingPunct="1"/>
            <a:r>
              <a:rPr lang="en-US" sz="1600" dirty="0">
                <a:solidFill>
                  <a:srgbClr val="000000"/>
                </a:solidFill>
              </a:rPr>
              <a:t>At 17.4 percent, it resulted in a marginal rate of 31.8 percent, or 11.8 percentage points higher than the 20-percent C corporation rate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The deduction was too limited:</a:t>
            </a:r>
          </a:p>
          <a:p>
            <a:pPr lvl="1" eaLnBrk="1" hangingPunct="1"/>
            <a:r>
              <a:rPr lang="en-US" sz="1600" dirty="0">
                <a:solidFill>
                  <a:srgbClr val="000000"/>
                </a:solidFill>
              </a:rPr>
              <a:t>Trusts and estates were excluded from the deduction, as were companies in the personal services world, or those with little or no payroll</a:t>
            </a:r>
          </a:p>
          <a:p>
            <a:pPr lvl="1" eaLnBrk="1" hangingPunct="1"/>
            <a:r>
              <a:rPr lang="en-US" sz="1600" dirty="0">
                <a:solidFill>
                  <a:srgbClr val="000000"/>
                </a:solidFill>
              </a:rPr>
              <a:t>For these companies, the marginal rate was 38.5 percent, or 18.5 percentage points higher than the C corporation rate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The international provisions completely excluded S corporations</a:t>
            </a:r>
          </a:p>
          <a:p>
            <a:pPr lvl="1" eaLnBrk="1" hangingPunct="1"/>
            <a:r>
              <a:rPr lang="en-US" sz="1600" dirty="0">
                <a:solidFill>
                  <a:srgbClr val="000000"/>
                </a:solidFill>
              </a:rPr>
              <a:t>S corporations were precluded from the territorial treatment</a:t>
            </a:r>
          </a:p>
          <a:p>
            <a:pPr lvl="1" eaLnBrk="1" hangingPunct="1"/>
            <a:r>
              <a:rPr lang="en-US" sz="1600" dirty="0">
                <a:solidFill>
                  <a:srgbClr val="000000"/>
                </a:solidFill>
              </a:rPr>
              <a:t>The Senate bill repealed the IC-DISC, resulting in tax increase on domestic exporters</a:t>
            </a:r>
          </a:p>
          <a:p>
            <a:pPr lvl="2" eaLnBrk="1" hangingPunct="1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6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Concerns with the Senate Bill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It didn’t stop there.  The Senate bill included numerous revenue raisers either targeted at S corporations directly, or because S corporations would pay higher rates under the Senate bill, would hit them more heavily:</a:t>
            </a:r>
          </a:p>
          <a:p>
            <a:pPr lvl="1" eaLnBrk="1" hangingPunct="1"/>
            <a:r>
              <a:rPr lang="en-US" sz="1600" u="sng" dirty="0">
                <a:solidFill>
                  <a:srgbClr val="000000"/>
                </a:solidFill>
              </a:rPr>
              <a:t>Active Loss Limitation</a:t>
            </a:r>
            <a:r>
              <a:rPr lang="en-US" sz="1600" dirty="0">
                <a:solidFill>
                  <a:srgbClr val="000000"/>
                </a:solidFill>
              </a:rPr>
              <a:t>:  A $137 billion limitation on excess pass-through business losses </a:t>
            </a:r>
          </a:p>
          <a:p>
            <a:pPr lvl="1" eaLnBrk="1" hangingPunct="1"/>
            <a:r>
              <a:rPr lang="en-US" sz="1600" u="sng" dirty="0"/>
              <a:t>SALT</a:t>
            </a:r>
            <a:r>
              <a:rPr lang="en-US" sz="1600" dirty="0"/>
              <a:t>: </a:t>
            </a:r>
            <a:r>
              <a:rPr lang="en-US" sz="1600" dirty="0">
                <a:solidFill>
                  <a:srgbClr val="000000"/>
                </a:solidFill>
              </a:rPr>
              <a:t>The Senate bill precludes pass through businesses from deducting most state and local income taxes owed on their pass-through income</a:t>
            </a:r>
          </a:p>
          <a:p>
            <a:pPr lvl="1" eaLnBrk="1" hangingPunct="1"/>
            <a:r>
              <a:rPr lang="en-US" sz="1600" u="sng" dirty="0">
                <a:solidFill>
                  <a:srgbClr val="000000"/>
                </a:solidFill>
              </a:rPr>
              <a:t>30% Interest Deductibility Cap</a:t>
            </a:r>
            <a:r>
              <a:rPr lang="en-US" sz="1600" dirty="0">
                <a:solidFill>
                  <a:srgbClr val="000000"/>
                </a:solidFill>
              </a:rPr>
              <a:t>:  Interest exceeding 30% EBIT would not be deductible for businesses with gross receipts above $15 million </a:t>
            </a:r>
          </a:p>
          <a:p>
            <a:pPr lvl="1" eaLnBrk="1" hangingPunct="1"/>
            <a:r>
              <a:rPr lang="en-US" sz="1600" u="sng" dirty="0">
                <a:solidFill>
                  <a:srgbClr val="000000"/>
                </a:solidFill>
              </a:rPr>
              <a:t>Section 199</a:t>
            </a:r>
            <a:r>
              <a:rPr lang="en-US" sz="1600" dirty="0">
                <a:solidFill>
                  <a:srgbClr val="000000"/>
                </a:solidFill>
              </a:rPr>
              <a:t>: The repeal of 199 has the effect of raising effective marginal rates on manufacturing S corporations by up to 3 percentage points</a:t>
            </a:r>
          </a:p>
          <a:p>
            <a:pPr lvl="1" eaLnBrk="1" hangingPunct="1"/>
            <a:r>
              <a:rPr lang="en-US" sz="1600" u="sng" dirty="0">
                <a:solidFill>
                  <a:srgbClr val="000000"/>
                </a:solidFill>
              </a:rPr>
              <a:t>Investment Expenses</a:t>
            </a:r>
            <a:r>
              <a:rPr lang="en-US" sz="1600" dirty="0">
                <a:solidFill>
                  <a:srgbClr val="000000"/>
                </a:solidFill>
              </a:rPr>
              <a:t>: Repeals the ability of owners of pass-</a:t>
            </a:r>
            <a:r>
              <a:rPr lang="en-US" sz="1600" dirty="0" err="1">
                <a:solidFill>
                  <a:srgbClr val="000000"/>
                </a:solidFill>
              </a:rPr>
              <a:t>throughs</a:t>
            </a:r>
            <a:r>
              <a:rPr lang="en-US" sz="1600" dirty="0">
                <a:solidFill>
                  <a:srgbClr val="000000"/>
                </a:solidFill>
              </a:rPr>
              <a:t> to deduct investment expenses exceeding 2 percent of income 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And much, much more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en-US" dirty="0"/>
          </a:p>
          <a:p>
            <a:pPr lvl="1" eaLnBrk="1" hangingPunct="1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94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Consider this example of an S Corp manufacturer with average debt levels that exports 20 percent of its production  </a:t>
            </a: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There’s simply no way this employer could continue as an S corporation</a:t>
            </a:r>
          </a:p>
          <a:p>
            <a:pPr marL="0" indent="0" eaLnBrk="1" hangingPunct="1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lvl="1" eaLnBrk="1" hangingPunct="1"/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415" y="2688610"/>
            <a:ext cx="5960769" cy="286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3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Good news!  With the leadership of Senators Johnson &amp; Daines, we 1) raised the deduction to 23 percent and 2) eliminated the IC-DISC repeal  </a:t>
            </a: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565" y="2769950"/>
            <a:ext cx="6396470" cy="307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32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That was good progress, but it raises another issue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What if this was a family business that set up trusts to help with succession?  </a:t>
            </a: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565" y="2784737"/>
            <a:ext cx="6396470" cy="307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581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 -- Trusts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Excluding trusts puts us right back where we started, with marginal rates 20 points higher than the C corporation competition</a:t>
            </a:r>
            <a:endParaRPr lang="en-US" sz="2000" dirty="0"/>
          </a:p>
          <a:p>
            <a:r>
              <a:rPr lang="en-US" sz="2000" dirty="0"/>
              <a:t>Not a small issue – every multi-generation family business has these trusts </a:t>
            </a:r>
          </a:p>
          <a:p>
            <a:pPr lvl="1"/>
            <a:r>
              <a:rPr lang="en-US" sz="1600" dirty="0"/>
              <a:t>They are designed to help the business survive from one generation to the next and have nothing to do with income taxes</a:t>
            </a:r>
          </a:p>
          <a:p>
            <a:pPr lvl="1"/>
            <a:r>
              <a:rPr lang="en-US" sz="1600" dirty="0"/>
              <a:t>Most of these trusts have to pay tax at the highest income tax rates </a:t>
            </a:r>
          </a:p>
          <a:p>
            <a:r>
              <a:rPr lang="en-US" sz="2000" dirty="0"/>
              <a:t>This exclusion will hurt a majority of multi-generation family businesses, including wholesalers, distributors, contractors, and manufacturers </a:t>
            </a:r>
          </a:p>
          <a:p>
            <a:r>
              <a:rPr lang="en-US" sz="2000" dirty="0"/>
              <a:t>These large pass through businesses employ nearly 20 million workers and are the cornerstone of local economies nationwide </a:t>
            </a: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606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u="sng" dirty="0">
                <a:solidFill>
                  <a:srgbClr val="000000"/>
                </a:solidFill>
              </a:rPr>
              <a:t>Pass Through Concerns -- Trusts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What trusts are affected?  There has been a rigorous debate as to which types of trusts might be excluded:  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</a:rPr>
              <a:t>The text is plain: “This section shall not apply to any trust or estate.”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</a:rPr>
              <a:t>But some trusts (Grantor Trusts) don’t file tax returns and don’t have taxpayer identification numbers?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The reality is that nobody knows, but the intent is clear – drafters of the Senate bill wanted to preclude trusts from the deduction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What isn’t clear is what policy purpose this provision serves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</a:rPr>
              <a:t>The trusts in question are used for estate tax purposes, not income tax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</a:rPr>
              <a:t>Trusts like ESBTs already pay the highest income tax rates on all their income, while others have no income tax implications at all </a:t>
            </a:r>
          </a:p>
          <a:p>
            <a:pPr eaLnBrk="1" hangingPunct="1"/>
            <a:r>
              <a:rPr lang="en-US" sz="2000" b="1" dirty="0"/>
              <a:t>S-Corp Priority One:  Allow trusts to get the pass through deduction</a:t>
            </a:r>
          </a:p>
          <a:p>
            <a:pPr eaLnBrk="1" hangingPunct="1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0" y="274638"/>
            <a:ext cx="8991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/>
              <a:t>S-Corp Monthly Member Call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3B255-8305-4DE8-BEBC-CC6D8882362C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290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ysClr val="windowText" lastClr="000000"/>
      </a:dk1>
      <a:lt1>
        <a:sysClr val="window" lastClr="FFFFFF"/>
      </a:lt1>
      <a:dk2>
        <a:srgbClr val="0000BF"/>
      </a:dk2>
      <a:lt2>
        <a:srgbClr val="EEECE1"/>
      </a:lt2>
      <a:accent1>
        <a:srgbClr val="C00000"/>
      </a:accent1>
      <a:accent2>
        <a:srgbClr val="0000BF"/>
      </a:accent2>
      <a:accent3>
        <a:srgbClr val="F79646"/>
      </a:accent3>
      <a:accent4>
        <a:srgbClr val="BFBFBF"/>
      </a:accent4>
      <a:accent5>
        <a:srgbClr val="C00000"/>
      </a:accent5>
      <a:accent6>
        <a:srgbClr val="595959"/>
      </a:accent6>
      <a:hlink>
        <a:srgbClr val="0000FF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0000BF"/>
    </a:dk2>
    <a:lt2>
      <a:srgbClr val="EEECE1"/>
    </a:lt2>
    <a:accent1>
      <a:srgbClr val="C00000"/>
    </a:accent1>
    <a:accent2>
      <a:srgbClr val="0000BF"/>
    </a:accent2>
    <a:accent3>
      <a:srgbClr val="F79646"/>
    </a:accent3>
    <a:accent4>
      <a:srgbClr val="BFBFBF"/>
    </a:accent4>
    <a:accent5>
      <a:srgbClr val="C00000"/>
    </a:accent5>
    <a:accent6>
      <a:srgbClr val="595959"/>
    </a:accent6>
    <a:hlink>
      <a:srgbClr val="0000FF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1603</Words>
  <Application>Microsoft Office PowerPoint</Application>
  <PresentationFormat>On-screen Show (4:3)</PresentationFormat>
  <Paragraphs>157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Clarity</vt:lpstr>
      <vt:lpstr>S-Corp Monthly Member Call  December 12, 2017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S-Corp Monthly Member Call  December 12, 2017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S-Corp Monthly Member Call  November 14, 2017</dc:title>
  <dc:creator>Brian Reardon</dc:creator>
  <cp:lastModifiedBy>Christine Walizer</cp:lastModifiedBy>
  <cp:revision>50</cp:revision>
  <dcterms:modified xsi:type="dcterms:W3CDTF">2017-12-12T18:35:53Z</dcterms:modified>
</cp:coreProperties>
</file>